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73" r:id="rId8"/>
    <p:sldId id="262" r:id="rId9"/>
    <p:sldId id="276" r:id="rId10"/>
    <p:sldId id="275" r:id="rId11"/>
    <p:sldId id="263" r:id="rId12"/>
    <p:sldId id="278" r:id="rId13"/>
    <p:sldId id="277" r:id="rId14"/>
    <p:sldId id="264" r:id="rId15"/>
    <p:sldId id="280" r:id="rId16"/>
    <p:sldId id="279" r:id="rId17"/>
    <p:sldId id="266" r:id="rId18"/>
    <p:sldId id="267" r:id="rId19"/>
    <p:sldId id="268" r:id="rId20"/>
    <p:sldId id="269" r:id="rId21"/>
    <p:sldId id="271" r:id="rId22"/>
    <p:sldId id="272" r:id="rId23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6600"/>
    <a:srgbClr val="00FF00"/>
    <a:srgbClr val="FF3300"/>
    <a:srgbClr val="3333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4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доходной части: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0.42770227306492348"/>
                  <c:y val="0.326818058120253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Собственные</a:t>
                    </a:r>
                  </a:p>
                  <a:p>
                    <a:r>
                      <a:rPr lang="ru-RU" dirty="0" smtClean="0"/>
                      <a:t>11632,7</a:t>
                    </a:r>
                    <a:endParaRPr lang="ru-RU" dirty="0" smtClean="0"/>
                  </a:p>
                  <a:p>
                    <a:r>
                      <a:rPr lang="ru-RU" dirty="0" smtClean="0"/>
                      <a:t>78,1%</a:t>
                    </a:r>
                    <a:endParaRPr lang="ru-RU" dirty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45215985737631853"/>
                  <c:y val="-0.6381348354007638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Безвозмездные </a:t>
                    </a:r>
                    <a:r>
                      <a:rPr lang="ru-RU" dirty="0" smtClean="0"/>
                      <a:t>3266,8</a:t>
                    </a:r>
                    <a:r>
                      <a:rPr lang="ru-RU" baseline="0" dirty="0" smtClean="0"/>
                      <a:t> 21.9%</a:t>
                    </a:r>
                    <a:endParaRPr lang="ru-RU" dirty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 - 34704,2тыс.руб.</c:v>
                </c:pt>
                <c:pt idx="1">
                  <c:v>Безвозмездные поступления - 132707,6 тыс.руб.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0.20700000000000018</c:v>
                </c:pt>
                <c:pt idx="1">
                  <c:v>0.79300000000000004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6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460317460317461E-2"/>
          <c:y val="2.6378896882494004E-2"/>
          <c:w val="0.86190476190476195"/>
          <c:h val="0.95203836930455632"/>
        </c:manualLayout>
      </c:layout>
      <c:pie3D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841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523809523809528"/>
          <c:y val="0.37410071942446044"/>
          <c:w val="9.841269841269841E-2"/>
          <c:h val="0.25419664268585129"/>
        </c:manualLayout>
      </c:layout>
      <c:overlay val="0"/>
      <c:spPr>
        <a:noFill/>
        <a:ln w="2103">
          <a:solidFill>
            <a:schemeClr val="tx1"/>
          </a:solidFill>
          <a:prstDash val="solid"/>
        </a:ln>
      </c:spPr>
      <c:txPr>
        <a:bodyPr/>
        <a:lstStyle/>
        <a:p>
          <a:pPr>
            <a:defRPr sz="109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7030A0"/>
              </a:solidFill>
            </c:spPr>
          </c:dPt>
          <c:dLbls>
            <c:spPr>
              <a:noFill/>
              <a:ln w="2533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обслуживание государственного и муниципального долга</c:v>
                </c:pt>
                <c:pt idx="1">
                  <c:v>Физическая культура и спорт</c:v>
                </c:pt>
                <c:pt idx="2">
                  <c:v>Культура и кинематография</c:v>
                </c:pt>
                <c:pt idx="3">
                  <c:v>Национальная оборона</c:v>
                </c:pt>
                <c:pt idx="4">
                  <c:v>ЖКХ</c:v>
                </c:pt>
                <c:pt idx="5">
                  <c:v>Национальная экономика</c:v>
                </c:pt>
                <c:pt idx="6">
                  <c:v>Националная безопасность и правоохранительная деятельность</c:v>
                </c:pt>
                <c:pt idx="7">
                  <c:v>Общегосударственные вопросы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95</c:v>
                </c:pt>
                <c:pt idx="1">
                  <c:v>100</c:v>
                </c:pt>
                <c:pt idx="2">
                  <c:v>2351.6</c:v>
                </c:pt>
                <c:pt idx="3">
                  <c:v>138</c:v>
                </c:pt>
                <c:pt idx="4">
                  <c:v>1228.8</c:v>
                </c:pt>
                <c:pt idx="5">
                  <c:v>1351.9</c:v>
                </c:pt>
                <c:pt idx="6">
                  <c:v>70</c:v>
                </c:pt>
                <c:pt idx="7">
                  <c:v>7050</c:v>
                </c:pt>
                <c:pt idx="8">
                  <c:v>100</c:v>
                </c:pt>
                <c:pt idx="9">
                  <c:v>114.1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14784"/>
        <c:axId val="15416320"/>
      </c:barChart>
      <c:catAx>
        <c:axId val="15414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5416320"/>
        <c:crosses val="autoZero"/>
        <c:auto val="1"/>
        <c:lblAlgn val="ctr"/>
        <c:lblOffset val="100"/>
        <c:noMultiLvlLbl val="0"/>
      </c:catAx>
      <c:valAx>
        <c:axId val="15416320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5414784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7030A0"/>
              </a:solidFill>
            </c:spPr>
          </c:dPt>
          <c:dLbls>
            <c:spPr>
              <a:noFill/>
              <a:ln w="2533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обслуживание государственного и муниципального долга</c:v>
                </c:pt>
                <c:pt idx="1">
                  <c:v>Физическая культура и спорт</c:v>
                </c:pt>
                <c:pt idx="2">
                  <c:v>Культура и кинематография</c:v>
                </c:pt>
                <c:pt idx="3">
                  <c:v>Национальная оборона</c:v>
                </c:pt>
                <c:pt idx="4">
                  <c:v>ЖКХ</c:v>
                </c:pt>
                <c:pt idx="5">
                  <c:v>Национальная экономика</c:v>
                </c:pt>
                <c:pt idx="6">
                  <c:v>Националная безопасность и правоохранительная деятельность</c:v>
                </c:pt>
                <c:pt idx="7">
                  <c:v>Общегосударственные вопросы</c:v>
                </c:pt>
                <c:pt idx="8">
                  <c:v>Социальная политика</c:v>
                </c:pt>
                <c:pt idx="9">
                  <c:v>Межбюджетныйе трансферы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1">
                  <c:v>100</c:v>
                </c:pt>
                <c:pt idx="2">
                  <c:v>2600.5</c:v>
                </c:pt>
                <c:pt idx="3">
                  <c:v>138.1</c:v>
                </c:pt>
                <c:pt idx="4">
                  <c:v>2611.8000000000002</c:v>
                </c:pt>
                <c:pt idx="5">
                  <c:v>1400</c:v>
                </c:pt>
                <c:pt idx="6">
                  <c:v>70</c:v>
                </c:pt>
                <c:pt idx="7">
                  <c:v>7250</c:v>
                </c:pt>
                <c:pt idx="9">
                  <c:v>115.1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900288"/>
        <c:axId val="83904384"/>
      </c:barChart>
      <c:catAx>
        <c:axId val="83900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3904384"/>
        <c:crosses val="autoZero"/>
        <c:auto val="1"/>
        <c:lblAlgn val="ctr"/>
        <c:lblOffset val="100"/>
        <c:noMultiLvlLbl val="0"/>
      </c:catAx>
      <c:valAx>
        <c:axId val="83904384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83900288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7030A0"/>
              </a:solidFill>
            </c:spPr>
          </c:dPt>
          <c:dLbls>
            <c:spPr>
              <a:noFill/>
              <a:ln w="2533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обслуживание государственного и муниципального долга</c:v>
                </c:pt>
                <c:pt idx="1">
                  <c:v>Физическая культура и спорт</c:v>
                </c:pt>
                <c:pt idx="2">
                  <c:v>Культура и кинематография</c:v>
                </c:pt>
                <c:pt idx="3">
                  <c:v>Национальная оборона</c:v>
                </c:pt>
                <c:pt idx="4">
                  <c:v>ЖКХ</c:v>
                </c:pt>
                <c:pt idx="5">
                  <c:v>Национальная экономика</c:v>
                </c:pt>
                <c:pt idx="6">
                  <c:v>Националная безопасность и правоохранительная деятельность</c:v>
                </c:pt>
                <c:pt idx="7">
                  <c:v>Общегосударственные вопросы</c:v>
                </c:pt>
                <c:pt idx="8">
                  <c:v>Социальная политика</c:v>
                </c:pt>
                <c:pt idx="9">
                  <c:v>Межбюджетныйе трансферы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1">
                  <c:v>100</c:v>
                </c:pt>
                <c:pt idx="2">
                  <c:v>2682.1</c:v>
                </c:pt>
                <c:pt idx="3">
                  <c:v>138.1</c:v>
                </c:pt>
                <c:pt idx="4">
                  <c:v>2694</c:v>
                </c:pt>
                <c:pt idx="5">
                  <c:v>1400</c:v>
                </c:pt>
                <c:pt idx="6">
                  <c:v>70</c:v>
                </c:pt>
                <c:pt idx="7">
                  <c:v>7250</c:v>
                </c:pt>
                <c:pt idx="9">
                  <c:v>114.1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423424"/>
        <c:axId val="84425344"/>
      </c:barChart>
      <c:catAx>
        <c:axId val="84423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4425344"/>
        <c:crosses val="autoZero"/>
        <c:auto val="1"/>
        <c:lblAlgn val="ctr"/>
        <c:lblOffset val="100"/>
        <c:noMultiLvlLbl val="0"/>
      </c:catAx>
      <c:valAx>
        <c:axId val="84425344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84423424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доходной части: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0.42770227306492348"/>
                  <c:y val="0.326818058120253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Собственные</a:t>
                    </a:r>
                  </a:p>
                  <a:p>
                    <a:r>
                      <a:rPr lang="ru-RU" dirty="0" smtClean="0"/>
                      <a:t>11644,4 81,5%</a:t>
                    </a:r>
                    <a:endParaRPr lang="ru-RU" dirty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45215985737631853"/>
                  <c:y val="-0.6381348354007638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Безвозмездные </a:t>
                    </a:r>
                    <a:r>
                      <a:rPr lang="ru-RU" dirty="0" smtClean="0"/>
                      <a:t>2641,1 18,5</a:t>
                    </a:r>
                    <a:r>
                      <a:rPr lang="ru-RU" baseline="0" dirty="0" smtClean="0"/>
                      <a:t>%</a:t>
                    </a:r>
                    <a:endParaRPr lang="ru-RU" dirty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 - 34704,2тыс.руб.</c:v>
                </c:pt>
                <c:pt idx="1">
                  <c:v>Безвозмездные поступления - 132707,6 тыс.руб.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0.20700000000000018</c:v>
                </c:pt>
                <c:pt idx="1">
                  <c:v>0.79300000000000004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6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доходной части: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0.42770227306492348"/>
                  <c:y val="0.326818058120253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Собственные</a:t>
                    </a:r>
                  </a:p>
                  <a:p>
                    <a:r>
                      <a:rPr lang="ru-RU" dirty="0" smtClean="0"/>
                      <a:t>11807,2 </a:t>
                    </a:r>
                  </a:p>
                  <a:p>
                    <a:r>
                      <a:rPr lang="ru-RU" dirty="0" smtClean="0"/>
                      <a:t>81,7 %</a:t>
                    </a:r>
                    <a:endParaRPr lang="ru-RU" dirty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45215985737631853"/>
                  <c:y val="-0.6381348354007638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Безвозмездные </a:t>
                    </a:r>
                    <a:r>
                      <a:rPr lang="ru-RU" dirty="0" smtClean="0"/>
                      <a:t>2641,1 18,3</a:t>
                    </a:r>
                    <a:r>
                      <a:rPr lang="ru-RU" baseline="0" dirty="0" smtClean="0"/>
                      <a:t>%</a:t>
                    </a:r>
                    <a:endParaRPr lang="ru-RU" dirty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 - 34704,2тыс.руб.</c:v>
                </c:pt>
                <c:pt idx="1">
                  <c:v>Безвозмездные поступления - 132707,6 тыс.руб.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0.20700000000000018</c:v>
                </c:pt>
                <c:pt idx="1">
                  <c:v>0.79300000000000004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6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0"/>
            <c:bubble3D val="0"/>
            <c:explosion val="24"/>
            <c:spPr/>
          </c:dPt>
          <c:dPt>
            <c:idx val="1"/>
            <c:bubble3D val="0"/>
            <c:spPr/>
          </c:dPt>
          <c:dPt>
            <c:idx val="2"/>
            <c:bubble3D val="0"/>
            <c:spPr/>
          </c:dPt>
          <c:dPt>
            <c:idx val="3"/>
            <c:bubble3D val="0"/>
            <c:spPr/>
          </c:dPt>
          <c:dPt>
            <c:idx val="4"/>
            <c:bubble3D val="0"/>
            <c:spPr>
              <a:ln w="0"/>
            </c:spPr>
          </c:dPt>
          <c:dPt>
            <c:idx val="5"/>
            <c:bubble3D val="0"/>
            <c:spPr/>
          </c:dPt>
          <c:dLbls>
            <c:spPr>
              <a:noFill/>
              <a:ln w="25318">
                <a:noFill/>
              </a:ln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Доходы от  продажи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2365.1</c:v>
                </c:pt>
                <c:pt idx="1">
                  <c:v>863.6</c:v>
                </c:pt>
                <c:pt idx="2">
                  <c:v>618.6</c:v>
                </c:pt>
                <c:pt idx="3">
                  <c:v>2872.9</c:v>
                </c:pt>
                <c:pt idx="4">
                  <c:v>2352.5</c:v>
                </c:pt>
                <c:pt idx="5">
                  <c:v>2560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9">
          <a:noFill/>
        </a:ln>
      </c:spPr>
    </c:plotArea>
    <c:legend>
      <c:legendPos val="r"/>
      <c:layout>
        <c:manualLayout>
          <c:xMode val="edge"/>
          <c:yMode val="edge"/>
          <c:x val="0.61913179391901862"/>
          <c:y val="4.6541994750656172E-2"/>
          <c:w val="0.37187260019463864"/>
          <c:h val="0.9069160104986876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0"/>
            <c:bubble3D val="0"/>
            <c:explosion val="24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  <c:spPr>
              <a:ln w="0"/>
            </c:spPr>
          </c:dPt>
          <c:dPt>
            <c:idx val="5"/>
            <c:bubble3D val="0"/>
          </c:dPt>
          <c:dLbls>
            <c:spPr>
              <a:noFill/>
              <a:ln w="25318">
                <a:noFill/>
              </a:ln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Доходы от  продажи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2390</c:v>
                </c:pt>
                <c:pt idx="1">
                  <c:v>850.5</c:v>
                </c:pt>
                <c:pt idx="2">
                  <c:v>618.6</c:v>
                </c:pt>
                <c:pt idx="3">
                  <c:v>2872.8</c:v>
                </c:pt>
                <c:pt idx="4">
                  <c:v>2352.5</c:v>
                </c:pt>
                <c:pt idx="5">
                  <c:v>2560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9">
          <a:noFill/>
        </a:ln>
      </c:spPr>
    </c:plotArea>
    <c:legend>
      <c:legendPos val="r"/>
      <c:layout>
        <c:manualLayout>
          <c:xMode val="edge"/>
          <c:yMode val="edge"/>
          <c:x val="0.61913179391901862"/>
          <c:y val="4.6541994750656172E-2"/>
          <c:w val="0.37187260019463864"/>
          <c:h val="0.9069160104986876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0"/>
            <c:bubble3D val="0"/>
            <c:explosion val="24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  <c:spPr>
              <a:ln w="0"/>
            </c:spPr>
          </c:dPt>
          <c:dPt>
            <c:idx val="5"/>
            <c:bubble3D val="0"/>
          </c:dPt>
          <c:dLbls>
            <c:spPr>
              <a:noFill/>
              <a:ln w="25318">
                <a:noFill/>
              </a:ln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Доходы от  продажи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2446.5</c:v>
                </c:pt>
                <c:pt idx="1">
                  <c:v>956.8</c:v>
                </c:pt>
                <c:pt idx="2">
                  <c:v>618.6</c:v>
                </c:pt>
                <c:pt idx="3">
                  <c:v>2872.8</c:v>
                </c:pt>
                <c:pt idx="4">
                  <c:v>2352.5</c:v>
                </c:pt>
                <c:pt idx="5">
                  <c:v>2560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9">
          <a:noFill/>
        </a:ln>
      </c:spPr>
    </c:plotArea>
    <c:legend>
      <c:legendPos val="r"/>
      <c:layout>
        <c:manualLayout>
          <c:xMode val="edge"/>
          <c:yMode val="edge"/>
          <c:x val="0.61913179391901862"/>
          <c:y val="4.6541994750656172E-2"/>
          <c:w val="0.37187260019463864"/>
          <c:h val="0.9069160104986876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3333CC"/>
              </a:solidFill>
            </c:spPr>
          </c:dPt>
          <c:dLbls>
            <c:dLbl>
              <c:idx val="1"/>
              <c:layout>
                <c:manualLayout>
                  <c:x val="6.7836335587672675E-3"/>
                  <c:y val="-3.1342127974158637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4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Субвенции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3128.8</c:v>
                </c:pt>
                <c:pt idx="1">
                  <c:v>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375744"/>
        <c:axId val="15377536"/>
      </c:barChart>
      <c:catAx>
        <c:axId val="15375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5377536"/>
        <c:crosses val="autoZero"/>
        <c:auto val="1"/>
        <c:lblAlgn val="ctr"/>
        <c:lblOffset val="100"/>
        <c:noMultiLvlLbl val="0"/>
      </c:catAx>
      <c:valAx>
        <c:axId val="1537753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5375744"/>
        <c:crosses val="autoZero"/>
        <c:crossBetween val="between"/>
      </c:valAx>
      <c:spPr>
        <a:noFill/>
        <a:ln w="25345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3333CC"/>
              </a:solidFill>
            </c:spPr>
          </c:dPt>
          <c:dLbls>
            <c:dLbl>
              <c:idx val="1"/>
              <c:layout>
                <c:manualLayout>
                  <c:x val="6.7836335587672675E-3"/>
                  <c:y val="-3.1342127974158637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4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Субвенции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2503</c:v>
                </c:pt>
                <c:pt idx="1">
                  <c:v>138.1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8512128"/>
        <c:axId val="23295488"/>
      </c:barChart>
      <c:catAx>
        <c:axId val="185121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3295488"/>
        <c:crosses val="autoZero"/>
        <c:auto val="1"/>
        <c:lblAlgn val="ctr"/>
        <c:lblOffset val="100"/>
        <c:noMultiLvlLbl val="0"/>
      </c:catAx>
      <c:valAx>
        <c:axId val="2329548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8512128"/>
        <c:crosses val="autoZero"/>
        <c:crossBetween val="between"/>
      </c:valAx>
      <c:spPr>
        <a:noFill/>
        <a:ln w="25345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3333CC"/>
              </a:solidFill>
            </c:spPr>
          </c:dPt>
          <c:dLbls>
            <c:dLbl>
              <c:idx val="1"/>
              <c:layout>
                <c:manualLayout>
                  <c:x val="6.7836335587672675E-3"/>
                  <c:y val="-3.1342127974158637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4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Субвенции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2503</c:v>
                </c:pt>
                <c:pt idx="1">
                  <c:v>138.1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3293440"/>
        <c:axId val="75892992"/>
      </c:barChart>
      <c:catAx>
        <c:axId val="33293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5892992"/>
        <c:crosses val="autoZero"/>
        <c:auto val="1"/>
        <c:lblAlgn val="ctr"/>
        <c:lblOffset val="100"/>
        <c:noMultiLvlLbl val="0"/>
      </c:catAx>
      <c:valAx>
        <c:axId val="7589299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3293440"/>
        <c:crosses val="autoZero"/>
        <c:crossBetween val="between"/>
      </c:valAx>
      <c:spPr>
        <a:noFill/>
        <a:ln w="25345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B4C6C-D79B-4E0E-A150-DBF231B50FD7}" type="datetimeFigureOut">
              <a:rPr lang="ru-RU"/>
              <a:pPr>
                <a:defRPr/>
              </a:pPr>
              <a:t>03.02.2017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449FE2-3FA3-4071-B62D-2C1CA1D8F9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554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4BA1A-2AD9-4223-8872-EF1455C1E87D}" type="datetimeFigureOut">
              <a:rPr lang="ru-RU"/>
              <a:pPr>
                <a:defRPr/>
              </a:pPr>
              <a:t>03.02.2017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22C01-FF25-469A-A12F-897127C9B1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628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B4BA9-30C0-47FB-A0EE-6F4DFD5C6B26}" type="datetimeFigureOut">
              <a:rPr lang="ru-RU"/>
              <a:pPr>
                <a:defRPr/>
              </a:pPr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9D9C11-140A-4626-B78D-29507DD06E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558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27D11-A761-4C74-BAF9-03F25D88F069}" type="datetimeFigureOut">
              <a:rPr lang="ru-RU"/>
              <a:pPr>
                <a:defRPr/>
              </a:pPr>
              <a:t>03.02.2017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02BFDE-8D89-426E-AB29-F8BAB54DE2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589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81213-4104-4427-A7D2-EC170DF7FE06}" type="datetimeFigureOut">
              <a:rPr lang="ru-RU"/>
              <a:pPr>
                <a:defRPr/>
              </a:pPr>
              <a:t>03.02.2017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431FFF-F343-46CB-930E-D30C2CF2C0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77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D6B27-935F-41FA-864A-2331FC9B2013}" type="datetimeFigureOut">
              <a:rPr lang="ru-RU"/>
              <a:pPr>
                <a:defRPr/>
              </a:pPr>
              <a:t>03.02.2017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17D96-89A6-4D6C-98A1-7F15BCF6F3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304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A957B-F1ED-46BC-A66E-6C9AE3DFF62E}" type="datetimeFigureOut">
              <a:rPr lang="ru-RU"/>
              <a:pPr>
                <a:defRPr/>
              </a:pPr>
              <a:t>03.02.2017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D87093-28D8-47C6-86FD-A4203D0266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768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24F53-7E74-46DE-800F-17F49E6306F7}" type="datetimeFigureOut">
              <a:rPr lang="ru-RU"/>
              <a:pPr>
                <a:defRPr/>
              </a:pPr>
              <a:t>03.02.2017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8B16D-0A31-4CAE-83EA-8A1865D1C8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213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E57CC-8473-4735-8D8F-9470C6AA0E02}" type="datetimeFigureOut">
              <a:rPr lang="ru-RU"/>
              <a:pPr>
                <a:defRPr/>
              </a:pPr>
              <a:t>03.02.2017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D1E24F-5B13-4F6E-B506-5780B73D76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471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F71B9-6C39-4DC1-AF41-AC0BF9B98A4E}" type="datetimeFigureOut">
              <a:rPr lang="ru-RU"/>
              <a:pPr>
                <a:defRPr/>
              </a:pPr>
              <a:t>03.02.2017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FF242E-B363-4D9C-874D-E8F5152EFD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210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B8AB9-E9C8-484A-B031-8FF3E6A1843B}" type="datetimeFigureOut">
              <a:rPr lang="ru-RU"/>
              <a:pPr>
                <a:defRPr/>
              </a:pPr>
              <a:t>03.02.2017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0F4D52-C0B6-4448-A0A1-649B0B3199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909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E9A42D-C807-47F5-BCC7-7FFBF7B0CCBC}" type="datetimeFigureOut">
              <a:rPr lang="ru-RU"/>
              <a:pPr>
                <a:defRPr/>
              </a:pPr>
              <a:t>03.02.2017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935129C5-2257-4703-994B-2142357113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84" r:id="rId4"/>
    <p:sldLayoutId id="2147483990" r:id="rId5"/>
    <p:sldLayoutId id="2147483985" r:id="rId6"/>
    <p:sldLayoutId id="2147483991" r:id="rId7"/>
    <p:sldLayoutId id="2147483992" r:id="rId8"/>
    <p:sldLayoutId id="2147483993" r:id="rId9"/>
    <p:sldLayoutId id="2147483986" r:id="rId10"/>
    <p:sldLayoutId id="21474839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500174"/>
            <a:ext cx="7772400" cy="92869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Бюджет для граждан</a:t>
            </a:r>
            <a:endParaRPr lang="ru-RU" sz="2400" dirty="0">
              <a:solidFill>
                <a:srgbClr val="7030A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75" y="3886200"/>
            <a:ext cx="6357938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0244" name="Рисунок 3" descr="2443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8750" y="357188"/>
            <a:ext cx="6499225" cy="8302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F0000"/>
                </a:solidFill>
              </a:rPr>
              <a:t>Бюджет для граждан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dirty="0">
                <a:latin typeface="Franklin Gothic Book" pitchFamily="34" charset="0"/>
              </a:rPr>
              <a:t>Структура собственных доходов бюджета пос. им. Карла Либкнехта Курчатовского района Курской области, </a:t>
            </a:r>
            <a:r>
              <a:rPr lang="ru-RU" altLang="ru-RU" dirty="0" smtClean="0">
                <a:latin typeface="Franklin Gothic Book" pitchFamily="34" charset="0"/>
              </a:rPr>
              <a:t>2019г. 11807,2 </a:t>
            </a:r>
            <a:r>
              <a:rPr lang="ru-RU" altLang="ru-RU" dirty="0" err="1" smtClean="0">
                <a:latin typeface="Franklin Gothic Book" pitchFamily="34" charset="0"/>
              </a:rPr>
              <a:t>тыс.руб</a:t>
            </a:r>
            <a:r>
              <a:rPr lang="ru-RU" altLang="ru-RU" dirty="0">
                <a:latin typeface="Franklin Gothic Book" pitchFamily="34" charset="0"/>
              </a:rPr>
              <a:t>.</a:t>
            </a:r>
            <a:endParaRPr lang="ru-RU" altLang="ru-RU" dirty="0">
              <a:latin typeface="Franklin Gothic Book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601113"/>
              </p:ext>
            </p:extLst>
          </p:nvPr>
        </p:nvGraphicFramePr>
        <p:xfrm>
          <a:off x="336550" y="1414463"/>
          <a:ext cx="8470900" cy="50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0394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257056"/>
              </p:ext>
            </p:extLst>
          </p:nvPr>
        </p:nvGraphicFramePr>
        <p:xfrm>
          <a:off x="693738" y="1463675"/>
          <a:ext cx="7470775" cy="5002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642938" y="285750"/>
            <a:ext cx="77866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Franklin Gothic Book" pitchFamily="34" charset="0"/>
              </a:rPr>
              <a:t>Структура безвозмездных поступлений бюджета пос. им. Карла Либкнехта Курчатовского района Курской области</a:t>
            </a:r>
            <a:r>
              <a:rPr lang="ru-RU" altLang="ru-RU" sz="2400" dirty="0" smtClean="0">
                <a:latin typeface="Franklin Gothic Book" pitchFamily="34" charset="0"/>
              </a:rPr>
              <a:t>», на 2017 г. 3266,8 </a:t>
            </a:r>
            <a:r>
              <a:rPr lang="ru-RU" altLang="ru-RU" sz="2400" dirty="0" err="1">
                <a:latin typeface="Franklin Gothic Book" pitchFamily="34" charset="0"/>
              </a:rPr>
              <a:t>тыс.руб</a:t>
            </a:r>
            <a:r>
              <a:rPr lang="ru-RU" altLang="ru-RU" sz="2400" dirty="0">
                <a:latin typeface="Franklin Gothic Book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42938" y="285750"/>
            <a:ext cx="77866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Franklin Gothic Book" pitchFamily="34" charset="0"/>
              </a:rPr>
              <a:t>Структура безвозмездных поступлений бюджета пос. им. Карла Либкнехта Курчатовского района Курской области</a:t>
            </a:r>
            <a:r>
              <a:rPr lang="ru-RU" altLang="ru-RU" sz="2400" dirty="0" smtClean="0">
                <a:latin typeface="Franklin Gothic Book" pitchFamily="34" charset="0"/>
              </a:rPr>
              <a:t>», на 2018 г. 2641,1 </a:t>
            </a:r>
            <a:r>
              <a:rPr lang="ru-RU" altLang="ru-RU" sz="2400" dirty="0" err="1">
                <a:latin typeface="Franklin Gothic Book" pitchFamily="34" charset="0"/>
              </a:rPr>
              <a:t>тыс.руб</a:t>
            </a:r>
            <a:r>
              <a:rPr lang="ru-RU" altLang="ru-RU" sz="2400" dirty="0">
                <a:latin typeface="Franklin Gothic Book" pitchFamily="34" charset="0"/>
              </a:rPr>
              <a:t>.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198812"/>
              </p:ext>
            </p:extLst>
          </p:nvPr>
        </p:nvGraphicFramePr>
        <p:xfrm>
          <a:off x="693738" y="1463675"/>
          <a:ext cx="7470775" cy="5002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8002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642938" y="285750"/>
            <a:ext cx="77866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Franklin Gothic Book" pitchFamily="34" charset="0"/>
              </a:rPr>
              <a:t>Структура безвозмездных поступлений бюджета пос. им. Карла Либкнехта Курчатовского района Курской области</a:t>
            </a:r>
            <a:r>
              <a:rPr lang="ru-RU" altLang="ru-RU" sz="2400" dirty="0" smtClean="0">
                <a:latin typeface="Franklin Gothic Book" pitchFamily="34" charset="0"/>
              </a:rPr>
              <a:t>», на 2019 г. 2641,1 </a:t>
            </a:r>
            <a:r>
              <a:rPr lang="ru-RU" altLang="ru-RU" sz="2400" dirty="0" err="1">
                <a:latin typeface="Franklin Gothic Book" pitchFamily="34" charset="0"/>
              </a:rPr>
              <a:t>тыс.руб</a:t>
            </a:r>
            <a:r>
              <a:rPr lang="ru-RU" altLang="ru-RU" sz="2400" dirty="0">
                <a:latin typeface="Franklin Gothic Book" pitchFamily="34" charset="0"/>
              </a:rPr>
              <a:t>.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275685"/>
              </p:ext>
            </p:extLst>
          </p:nvPr>
        </p:nvGraphicFramePr>
        <p:xfrm>
          <a:off x="693738" y="1463675"/>
          <a:ext cx="7470775" cy="5002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8131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08000" y="2566988"/>
          <a:ext cx="3937000" cy="259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Удельный вес расходов в разрезе функциональной структуры в общем объёме бюджета </a:t>
            </a:r>
            <a:r>
              <a:rPr lang="ru-RU" altLang="ru-RU" sz="1800" i="1" dirty="0">
                <a:solidFill>
                  <a:schemeClr val="tx1"/>
                </a:solidFill>
              </a:rPr>
              <a:t>пос. им. Карла Либкнехта Курчатовского района Курской области </a:t>
            </a:r>
            <a:r>
              <a:rPr lang="ru-RU" sz="1800" i="1" dirty="0" smtClean="0">
                <a:solidFill>
                  <a:schemeClr val="tx1"/>
                </a:solidFill>
              </a:rPr>
              <a:t>на </a:t>
            </a:r>
            <a:r>
              <a:rPr lang="ru-RU" sz="1800" i="1" dirty="0" smtClean="0">
                <a:solidFill>
                  <a:schemeClr val="tx1"/>
                </a:solidFill>
              </a:rPr>
              <a:t>2017 </a:t>
            </a:r>
            <a:r>
              <a:rPr lang="ru-RU" sz="1800" i="1" dirty="0" smtClean="0">
                <a:solidFill>
                  <a:schemeClr val="tx1"/>
                </a:solidFill>
              </a:rPr>
              <a:t>год </a:t>
            </a:r>
            <a:r>
              <a:rPr lang="ru-RU" sz="1800" i="1" dirty="0" smtClean="0">
                <a:solidFill>
                  <a:schemeClr val="tx1"/>
                </a:solidFill>
              </a:rPr>
              <a:t>(12599,4 тыс</a:t>
            </a:r>
            <a:r>
              <a:rPr lang="ru-RU" sz="1800" i="1" dirty="0" smtClean="0">
                <a:solidFill>
                  <a:schemeClr val="tx1"/>
                </a:solidFill>
              </a:rPr>
              <a:t>. руб.)</a:t>
            </a:r>
            <a:endParaRPr lang="ru-RU" sz="18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837206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ctr"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Удельный вес расходов в разрезе функциональной структуры в общем объёме бюджета </a:t>
            </a:r>
            <a:r>
              <a:rPr lang="ru-RU" altLang="ru-RU" sz="1800" i="1" dirty="0" smtClean="0">
                <a:solidFill>
                  <a:schemeClr val="tx1"/>
                </a:solidFill>
              </a:rPr>
              <a:t>пос. им. Карла Либкнехта Курчатовского района Курской области </a:t>
            </a:r>
            <a:r>
              <a:rPr lang="ru-RU" sz="1800" i="1" dirty="0" smtClean="0">
                <a:solidFill>
                  <a:schemeClr val="tx1"/>
                </a:solidFill>
              </a:rPr>
              <a:t>на 2018 год (14285,5 тыс. руб.)</a:t>
            </a:r>
            <a:endParaRPr lang="ru-RU" sz="1800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735691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20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ctr"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Удельный вес расходов в разрезе функциональной структуры в общем объёме бюджета </a:t>
            </a:r>
            <a:r>
              <a:rPr lang="ru-RU" altLang="ru-RU" sz="1800" i="1" dirty="0" smtClean="0">
                <a:solidFill>
                  <a:schemeClr val="tx1"/>
                </a:solidFill>
              </a:rPr>
              <a:t>пос. им. Карла Либкнехта Курчатовского района Курской области </a:t>
            </a:r>
            <a:r>
              <a:rPr lang="ru-RU" sz="1800" i="1" dirty="0" smtClean="0">
                <a:solidFill>
                  <a:schemeClr val="tx1"/>
                </a:solidFill>
              </a:rPr>
              <a:t>на 2019 год (14448,3 тыс. руб.)</a:t>
            </a:r>
            <a:endParaRPr lang="ru-RU" sz="1800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971336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8121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cap="all" dirty="0">
                <a:solidFill>
                  <a:srgbClr val="19650F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+mj-cs"/>
              </a:rPr>
              <a:t>КУЛЬТУРА</a:t>
            </a:r>
          </a:p>
        </p:txBody>
      </p:sp>
      <p:grpSp>
        <p:nvGrpSpPr>
          <p:cNvPr id="19459" name="Organization Chart 2"/>
          <p:cNvGrpSpPr>
            <a:grpSpLocks/>
          </p:cNvGrpSpPr>
          <p:nvPr/>
        </p:nvGrpSpPr>
        <p:grpSpPr bwMode="auto">
          <a:xfrm>
            <a:off x="2428875" y="1600200"/>
            <a:ext cx="4071938" cy="4525963"/>
            <a:chOff x="288" y="1008"/>
            <a:chExt cx="1871" cy="720"/>
          </a:xfrm>
        </p:grpSpPr>
        <p:cxnSp>
          <p:nvCxnSpPr>
            <p:cNvPr id="19460" name="_s2052"/>
            <p:cNvCxnSpPr>
              <a:cxnSpLocks noChangeShapeType="1"/>
              <a:stCxn id="19464" idx="0"/>
              <a:endCxn id="19462" idx="2"/>
            </p:cNvCxnSpPr>
            <p:nvPr/>
          </p:nvCxnSpPr>
          <p:spPr bwMode="auto">
            <a:xfrm rot="5400000" flipH="1">
              <a:off x="1403" y="1116"/>
              <a:ext cx="144" cy="504"/>
            </a:xfrm>
            <a:prstGeom prst="bentConnector3">
              <a:avLst>
                <a:gd name="adj1" fmla="val 1261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1" name="_s2053"/>
            <p:cNvCxnSpPr>
              <a:cxnSpLocks noChangeShapeType="1"/>
              <a:stCxn id="19463" idx="0"/>
              <a:endCxn id="19462" idx="2"/>
            </p:cNvCxnSpPr>
            <p:nvPr/>
          </p:nvCxnSpPr>
          <p:spPr bwMode="auto">
            <a:xfrm rot="-5400000">
              <a:off x="900" y="1116"/>
              <a:ext cx="144" cy="503"/>
            </a:xfrm>
            <a:prstGeom prst="bentConnector3">
              <a:avLst>
                <a:gd name="adj1" fmla="val 1261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62" name="_s2054"/>
            <p:cNvSpPr>
              <a:spLocks noChangeArrowheads="1"/>
            </p:cNvSpPr>
            <p:nvPr/>
          </p:nvSpPr>
          <p:spPr bwMode="auto">
            <a:xfrm>
              <a:off x="791" y="100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ru-RU" altLang="ru-RU" b="1" dirty="0">
                  <a:solidFill>
                    <a:srgbClr val="4215FF"/>
                  </a:solidFill>
                  <a:latin typeface="Franklin Gothic Book" pitchFamily="34" charset="0"/>
                </a:rPr>
                <a:t>Работающий </a:t>
              </a:r>
            </a:p>
            <a:p>
              <a:pPr algn="ctr" eaLnBrk="1" hangingPunct="1"/>
              <a:r>
                <a:rPr lang="ru-RU" altLang="ru-RU" b="1" dirty="0">
                  <a:solidFill>
                    <a:srgbClr val="4215FF"/>
                  </a:solidFill>
                  <a:latin typeface="Franklin Gothic Book" pitchFamily="34" charset="0"/>
                </a:rPr>
                <a:t>персонал</a:t>
              </a:r>
            </a:p>
            <a:p>
              <a:pPr algn="ctr" eaLnBrk="1" hangingPunct="1"/>
              <a:r>
                <a:rPr lang="ru-RU" altLang="ru-RU" b="1" dirty="0" smtClean="0">
                  <a:solidFill>
                    <a:srgbClr val="4215FF"/>
                  </a:solidFill>
                  <a:latin typeface="Franklin Gothic Book" pitchFamily="34" charset="0"/>
                </a:rPr>
                <a:t>6 </a:t>
              </a:r>
              <a:r>
                <a:rPr lang="ru-RU" altLang="ru-RU" b="1" dirty="0">
                  <a:solidFill>
                    <a:srgbClr val="4215FF"/>
                  </a:solidFill>
                  <a:latin typeface="Franklin Gothic Book" pitchFamily="34" charset="0"/>
                </a:rPr>
                <a:t>чел.</a:t>
              </a:r>
            </a:p>
          </p:txBody>
        </p:sp>
        <p:sp>
          <p:nvSpPr>
            <p:cNvPr id="19463" name="_s2055"/>
            <p:cNvSpPr>
              <a:spLocks noChangeArrowheads="1"/>
            </p:cNvSpPr>
            <p:nvPr/>
          </p:nvSpPr>
          <p:spPr bwMode="auto">
            <a:xfrm>
              <a:off x="288" y="144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ru-RU" altLang="ru-RU" b="1" dirty="0">
                  <a:solidFill>
                    <a:srgbClr val="4215FF"/>
                  </a:solidFill>
                  <a:latin typeface="Franklin Gothic Book" pitchFamily="34" charset="0"/>
                </a:rPr>
                <a:t>Руководители</a:t>
              </a:r>
            </a:p>
            <a:p>
              <a:pPr algn="ctr" eaLnBrk="1" hangingPunct="1"/>
              <a:r>
                <a:rPr lang="ru-RU" altLang="ru-RU" b="1" dirty="0">
                  <a:solidFill>
                    <a:srgbClr val="4215FF"/>
                  </a:solidFill>
                  <a:latin typeface="Franklin Gothic Book" pitchFamily="34" charset="0"/>
                </a:rPr>
                <a:t>2</a:t>
              </a:r>
              <a:r>
                <a:rPr lang="ru-RU" altLang="ru-RU" b="1" dirty="0" smtClean="0">
                  <a:solidFill>
                    <a:srgbClr val="4215FF"/>
                  </a:solidFill>
                  <a:latin typeface="Franklin Gothic Book" pitchFamily="34" charset="0"/>
                </a:rPr>
                <a:t> </a:t>
              </a:r>
              <a:r>
                <a:rPr lang="ru-RU" altLang="ru-RU" b="1" dirty="0">
                  <a:solidFill>
                    <a:srgbClr val="4215FF"/>
                  </a:solidFill>
                  <a:latin typeface="Franklin Gothic Book" pitchFamily="34" charset="0"/>
                </a:rPr>
                <a:t>чел.</a:t>
              </a:r>
            </a:p>
          </p:txBody>
        </p:sp>
        <p:sp>
          <p:nvSpPr>
            <p:cNvPr id="19464" name="_s2056"/>
            <p:cNvSpPr>
              <a:spLocks noChangeArrowheads="1"/>
            </p:cNvSpPr>
            <p:nvPr/>
          </p:nvSpPr>
          <p:spPr bwMode="auto">
            <a:xfrm>
              <a:off x="1295" y="144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ru-RU" altLang="ru-RU" b="1" dirty="0">
                  <a:solidFill>
                    <a:srgbClr val="4215FF"/>
                  </a:solidFill>
                  <a:latin typeface="Franklin Gothic Book" pitchFamily="34" charset="0"/>
                </a:rPr>
                <a:t>Основной </a:t>
              </a:r>
            </a:p>
            <a:p>
              <a:pPr algn="ctr" eaLnBrk="1" hangingPunct="1"/>
              <a:r>
                <a:rPr lang="ru-RU" altLang="ru-RU" b="1" dirty="0">
                  <a:solidFill>
                    <a:srgbClr val="4215FF"/>
                  </a:solidFill>
                  <a:latin typeface="Franklin Gothic Book" pitchFamily="34" charset="0"/>
                </a:rPr>
                <a:t>персонал</a:t>
              </a:r>
            </a:p>
            <a:p>
              <a:pPr algn="ctr" eaLnBrk="1" hangingPunct="1"/>
              <a:r>
                <a:rPr lang="ru-RU" altLang="ru-RU" b="1" dirty="0" smtClean="0">
                  <a:solidFill>
                    <a:srgbClr val="4215FF"/>
                  </a:solidFill>
                  <a:latin typeface="Franklin Gothic Book" pitchFamily="34" charset="0"/>
                </a:rPr>
                <a:t>4 </a:t>
              </a:r>
              <a:r>
                <a:rPr lang="ru-RU" altLang="ru-RU" b="1" dirty="0">
                  <a:solidFill>
                    <a:srgbClr val="4215FF"/>
                  </a:solidFill>
                  <a:latin typeface="Franklin Gothic Book" pitchFamily="34" charset="0"/>
                </a:rPr>
                <a:t>чел.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cap="all" dirty="0">
                <a:solidFill>
                  <a:srgbClr val="4215FF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+mj-cs"/>
              </a:rPr>
              <a:t>Общегосударственные вопросы</a:t>
            </a:r>
          </a:p>
        </p:txBody>
      </p:sp>
      <p:grpSp>
        <p:nvGrpSpPr>
          <p:cNvPr id="20483" name="Organization Chart 2"/>
          <p:cNvGrpSpPr>
            <a:grpSpLocks/>
          </p:cNvGrpSpPr>
          <p:nvPr/>
        </p:nvGrpSpPr>
        <p:grpSpPr bwMode="auto">
          <a:xfrm>
            <a:off x="2320925" y="1600200"/>
            <a:ext cx="4038600" cy="4525963"/>
            <a:chOff x="288" y="1008"/>
            <a:chExt cx="1872" cy="720"/>
          </a:xfrm>
        </p:grpSpPr>
        <p:cxnSp>
          <p:nvCxnSpPr>
            <p:cNvPr id="20484" name="_s3076"/>
            <p:cNvCxnSpPr>
              <a:cxnSpLocks noChangeShapeType="1"/>
              <a:stCxn id="20488" idx="0"/>
              <a:endCxn id="20486" idx="2"/>
            </p:cNvCxnSpPr>
            <p:nvPr/>
          </p:nvCxnSpPr>
          <p:spPr bwMode="auto">
            <a:xfrm rot="5400000" flipH="1">
              <a:off x="1404" y="1116"/>
              <a:ext cx="144" cy="504"/>
            </a:xfrm>
            <a:prstGeom prst="bentConnector3">
              <a:avLst>
                <a:gd name="adj1" fmla="val 1261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85" name="_s3077"/>
            <p:cNvCxnSpPr>
              <a:cxnSpLocks noChangeShapeType="1"/>
              <a:stCxn id="20487" idx="0"/>
              <a:endCxn id="20486" idx="2"/>
            </p:cNvCxnSpPr>
            <p:nvPr/>
          </p:nvCxnSpPr>
          <p:spPr bwMode="auto">
            <a:xfrm rot="-5400000">
              <a:off x="900" y="1116"/>
              <a:ext cx="144" cy="504"/>
            </a:xfrm>
            <a:prstGeom prst="bentConnector3">
              <a:avLst>
                <a:gd name="adj1" fmla="val 1261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86" name="_s3078"/>
            <p:cNvSpPr>
              <a:spLocks noChangeArrowheads="1"/>
            </p:cNvSpPr>
            <p:nvPr/>
          </p:nvSpPr>
          <p:spPr bwMode="auto">
            <a:xfrm>
              <a:off x="792" y="100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ru-RU" altLang="ru-RU" sz="2000" b="1" dirty="0">
                  <a:solidFill>
                    <a:srgbClr val="4215FF"/>
                  </a:solidFill>
                  <a:latin typeface="Franklin Gothic Book" pitchFamily="34" charset="0"/>
                </a:rPr>
                <a:t>Работающих</a:t>
              </a:r>
            </a:p>
            <a:p>
              <a:pPr algn="ctr" eaLnBrk="1" hangingPunct="1"/>
              <a:r>
                <a:rPr lang="ru-RU" altLang="ru-RU" sz="2000" b="1" dirty="0" smtClean="0">
                  <a:solidFill>
                    <a:srgbClr val="4215FF"/>
                  </a:solidFill>
                  <a:latin typeface="Franklin Gothic Book" pitchFamily="34" charset="0"/>
                </a:rPr>
                <a:t>20 </a:t>
              </a:r>
              <a:r>
                <a:rPr lang="ru-RU" altLang="ru-RU" sz="2000" b="1" dirty="0">
                  <a:solidFill>
                    <a:srgbClr val="4215FF"/>
                  </a:solidFill>
                  <a:latin typeface="Franklin Gothic Book" pitchFamily="34" charset="0"/>
                </a:rPr>
                <a:t>чел.</a:t>
              </a:r>
            </a:p>
          </p:txBody>
        </p:sp>
        <p:sp>
          <p:nvSpPr>
            <p:cNvPr id="20487" name="_s3079"/>
            <p:cNvSpPr>
              <a:spLocks noChangeArrowheads="1"/>
            </p:cNvSpPr>
            <p:nvPr/>
          </p:nvSpPr>
          <p:spPr bwMode="auto">
            <a:xfrm>
              <a:off x="288" y="144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ru-RU" altLang="ru-RU" b="1" dirty="0">
                  <a:solidFill>
                    <a:srgbClr val="4215FF"/>
                  </a:solidFill>
                  <a:latin typeface="Franklin Gothic Book" pitchFamily="34" charset="0"/>
                </a:rPr>
                <a:t>Органы </a:t>
              </a:r>
            </a:p>
            <a:p>
              <a:pPr algn="ctr" eaLnBrk="1" hangingPunct="1"/>
              <a:r>
                <a:rPr lang="ru-RU" altLang="ru-RU" b="1" dirty="0">
                  <a:solidFill>
                    <a:srgbClr val="4215FF"/>
                  </a:solidFill>
                  <a:latin typeface="Franklin Gothic Book" pitchFamily="34" charset="0"/>
                </a:rPr>
                <a:t>местного </a:t>
              </a:r>
            </a:p>
            <a:p>
              <a:pPr algn="ctr" eaLnBrk="1" hangingPunct="1"/>
              <a:r>
                <a:rPr lang="ru-RU" altLang="ru-RU" b="1" dirty="0">
                  <a:solidFill>
                    <a:srgbClr val="4215FF"/>
                  </a:solidFill>
                  <a:latin typeface="Franklin Gothic Book" pitchFamily="34" charset="0"/>
                </a:rPr>
                <a:t>самоуправления</a:t>
              </a:r>
            </a:p>
            <a:p>
              <a:pPr algn="ctr" eaLnBrk="1" hangingPunct="1"/>
              <a:r>
                <a:rPr lang="ru-RU" altLang="ru-RU" b="1" dirty="0" smtClean="0">
                  <a:solidFill>
                    <a:srgbClr val="4215FF"/>
                  </a:solidFill>
                  <a:latin typeface="Franklin Gothic Book" pitchFamily="34" charset="0"/>
                </a:rPr>
                <a:t>10 </a:t>
              </a:r>
              <a:r>
                <a:rPr lang="ru-RU" altLang="ru-RU" b="1" dirty="0">
                  <a:solidFill>
                    <a:srgbClr val="4215FF"/>
                  </a:solidFill>
                  <a:latin typeface="Franklin Gothic Book" pitchFamily="34" charset="0"/>
                </a:rPr>
                <a:t>чел.</a:t>
              </a:r>
            </a:p>
          </p:txBody>
        </p:sp>
        <p:sp>
          <p:nvSpPr>
            <p:cNvPr id="20488" name="_s3080"/>
            <p:cNvSpPr>
              <a:spLocks noChangeArrowheads="1"/>
            </p:cNvSpPr>
            <p:nvPr/>
          </p:nvSpPr>
          <p:spPr bwMode="auto">
            <a:xfrm>
              <a:off x="1296" y="144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ru-RU" altLang="ru-RU" b="1" dirty="0">
                  <a:solidFill>
                    <a:srgbClr val="4215FF"/>
                  </a:solidFill>
                  <a:latin typeface="Franklin Gothic Book" pitchFamily="34" charset="0"/>
                </a:rPr>
                <a:t>Обеспечение</a:t>
              </a:r>
            </a:p>
            <a:p>
              <a:pPr algn="ctr" eaLnBrk="1" hangingPunct="1"/>
              <a:r>
                <a:rPr lang="ru-RU" altLang="ru-RU" b="1" dirty="0">
                  <a:solidFill>
                    <a:srgbClr val="4215FF"/>
                  </a:solidFill>
                  <a:latin typeface="Franklin Gothic Book" pitchFamily="34" charset="0"/>
                </a:rPr>
                <a:t>хозяйственного</a:t>
              </a:r>
            </a:p>
            <a:p>
              <a:pPr algn="ctr" eaLnBrk="1" hangingPunct="1"/>
              <a:r>
                <a:rPr lang="ru-RU" altLang="ru-RU" b="1" dirty="0">
                  <a:solidFill>
                    <a:srgbClr val="4215FF"/>
                  </a:solidFill>
                  <a:latin typeface="Franklin Gothic Book" pitchFamily="34" charset="0"/>
                </a:rPr>
                <a:t>обслуживания</a:t>
              </a:r>
            </a:p>
            <a:p>
              <a:pPr algn="ctr" eaLnBrk="1" hangingPunct="1"/>
              <a:r>
                <a:rPr lang="ru-RU" altLang="ru-RU" b="1" dirty="0" smtClean="0">
                  <a:solidFill>
                    <a:srgbClr val="4215FF"/>
                  </a:solidFill>
                  <a:latin typeface="Franklin Gothic Book" pitchFamily="34" charset="0"/>
                </a:rPr>
                <a:t>10 </a:t>
              </a:r>
              <a:r>
                <a:rPr lang="ru-RU" altLang="ru-RU" b="1" dirty="0">
                  <a:solidFill>
                    <a:srgbClr val="4215FF"/>
                  </a:solidFill>
                  <a:latin typeface="Franklin Gothic Book" pitchFamily="34" charset="0"/>
                </a:rPr>
                <a:t>чел.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42175_576x3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42862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4572000" y="80039"/>
            <a:ext cx="439248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ru-RU" sz="1600" b="1" dirty="0">
                <a:latin typeface="Franklin Gothic Book" pitchFamily="34" charset="0"/>
              </a:rPr>
              <a:t>Дорожный фонд </a:t>
            </a:r>
            <a:r>
              <a:rPr lang="ru-RU" altLang="ru-RU" sz="1600" dirty="0">
                <a:latin typeface="Franklin Gothic Book" pitchFamily="34" charset="0"/>
              </a:rPr>
              <a:t>- 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 местного значения.</a:t>
            </a:r>
          </a:p>
          <a:p>
            <a:pPr algn="just" eaLnBrk="1" hangingPunct="1"/>
            <a:r>
              <a:rPr lang="ru-RU" altLang="ru-RU" sz="1600" dirty="0">
                <a:latin typeface="Franklin Gothic Book" pitchFamily="34" charset="0"/>
              </a:rPr>
              <a:t>Дорожный фонд пос. им. Карла Либкнехта Курчатовского района Курской области на </a:t>
            </a:r>
            <a:r>
              <a:rPr lang="ru-RU" altLang="ru-RU" sz="1600" dirty="0" smtClean="0">
                <a:latin typeface="Franklin Gothic Book" pitchFamily="34" charset="0"/>
              </a:rPr>
              <a:t>2017 </a:t>
            </a:r>
            <a:r>
              <a:rPr lang="ru-RU" altLang="ru-RU" sz="1600" dirty="0">
                <a:latin typeface="Franklin Gothic Book" pitchFamily="34" charset="0"/>
              </a:rPr>
              <a:t>год сформирован в сумме </a:t>
            </a:r>
            <a:r>
              <a:rPr lang="ru-RU" altLang="ru-RU" sz="1600" dirty="0" smtClean="0">
                <a:latin typeface="Franklin Gothic Book" pitchFamily="34" charset="0"/>
              </a:rPr>
              <a:t>863,6 </a:t>
            </a:r>
            <a:r>
              <a:rPr lang="ru-RU" altLang="ru-RU" sz="1600" dirty="0" err="1">
                <a:latin typeface="Franklin Gothic Book" pitchFamily="34" charset="0"/>
              </a:rPr>
              <a:t>тыс.руб</a:t>
            </a:r>
            <a:r>
              <a:rPr lang="ru-RU" altLang="ru-RU" sz="1600" dirty="0" smtClean="0">
                <a:latin typeface="Franklin Gothic Book" pitchFamily="34" charset="0"/>
              </a:rPr>
              <a:t>., 2018 год </a:t>
            </a:r>
            <a:r>
              <a:rPr lang="ru-RU" altLang="ru-RU" sz="1600" dirty="0">
                <a:latin typeface="Franklin Gothic Book" pitchFamily="34" charset="0"/>
              </a:rPr>
              <a:t>– 850,5 </a:t>
            </a:r>
            <a:r>
              <a:rPr lang="ru-RU" altLang="ru-RU" sz="1600" dirty="0" err="1">
                <a:latin typeface="Franklin Gothic Book" pitchFamily="34" charset="0"/>
              </a:rPr>
              <a:t>тыс.руб</a:t>
            </a:r>
            <a:r>
              <a:rPr lang="ru-RU" altLang="ru-RU" sz="1600" dirty="0" smtClean="0">
                <a:latin typeface="Franklin Gothic Book" pitchFamily="34" charset="0"/>
              </a:rPr>
              <a:t>., </a:t>
            </a:r>
            <a:r>
              <a:rPr lang="ru-RU" altLang="ru-RU" sz="1600" dirty="0" smtClean="0">
                <a:latin typeface="Franklin Gothic Book" pitchFamily="34" charset="0"/>
              </a:rPr>
              <a:t>2019 год </a:t>
            </a:r>
            <a:r>
              <a:rPr lang="ru-RU" altLang="ru-RU" sz="1600" dirty="0">
                <a:latin typeface="Franklin Gothic Book" pitchFamily="34" charset="0"/>
              </a:rPr>
              <a:t>– 956,8 </a:t>
            </a:r>
            <a:r>
              <a:rPr lang="ru-RU" altLang="ru-RU" sz="1600" dirty="0" err="1">
                <a:latin typeface="Franklin Gothic Book" pitchFamily="34" charset="0"/>
              </a:rPr>
              <a:t>тыс.руб</a:t>
            </a:r>
            <a:r>
              <a:rPr lang="ru-RU" altLang="ru-RU" sz="1600" dirty="0">
                <a:latin typeface="Franklin Gothic Book" pitchFamily="34" charset="0"/>
              </a:rPr>
              <a:t>.</a:t>
            </a:r>
            <a:endParaRPr lang="ru-RU" altLang="ru-RU" sz="1600" dirty="0">
              <a:latin typeface="Franklin Gothic Book" pitchFamily="34" charset="0"/>
            </a:endParaRPr>
          </a:p>
        </p:txBody>
      </p:sp>
      <p:pic>
        <p:nvPicPr>
          <p:cNvPr id="21508" name="Рисунок 3" descr="dorozhnye_rabo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0"/>
            <a:ext cx="14763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4" descr="dorozhnye_rabo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857500"/>
            <a:ext cx="14763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2071688" y="3000375"/>
            <a:ext cx="1571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Franklin Gothic Book" pitchFamily="34" charset="0"/>
              </a:rPr>
              <a:t>Доходы фонда</a:t>
            </a: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6286500" y="3000375"/>
            <a:ext cx="1643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Franklin Gothic Book" pitchFamily="34" charset="0"/>
              </a:rPr>
              <a:t>Расходы фонда</a:t>
            </a:r>
          </a:p>
        </p:txBody>
      </p:sp>
      <p:sp>
        <p:nvSpPr>
          <p:cNvPr id="21512" name="Прямоугольник 8"/>
          <p:cNvSpPr>
            <a:spLocks noChangeArrowheads="1"/>
          </p:cNvSpPr>
          <p:nvPr/>
        </p:nvSpPr>
        <p:spPr bwMode="auto">
          <a:xfrm>
            <a:off x="4143375" y="4214813"/>
            <a:ext cx="50006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>
                <a:latin typeface="Franklin Gothic Book" pitchFamily="34" charset="0"/>
              </a:rPr>
              <a:t>-на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 местного значения</a:t>
            </a:r>
            <a:r>
              <a:rPr lang="en-US" altLang="ru-RU">
                <a:latin typeface="Franklin Gothic Book" pitchFamily="34" charset="0"/>
              </a:rPr>
              <a:t>;</a:t>
            </a:r>
            <a:endParaRPr lang="ru-RU" altLang="ru-RU">
              <a:latin typeface="Franklin Gothic Book" pitchFamily="34" charset="0"/>
            </a:endParaRPr>
          </a:p>
          <a:p>
            <a:pPr eaLnBrk="1" hangingPunct="1">
              <a:buFontTx/>
              <a:buChar char="-"/>
            </a:pPr>
            <a:r>
              <a:rPr lang="ru-RU" altLang="ru-RU">
                <a:latin typeface="Franklin Gothic Book" pitchFamily="34" charset="0"/>
              </a:rPr>
              <a:t>приобретение дорожной техники,</a:t>
            </a:r>
          </a:p>
          <a:p>
            <a:pPr eaLnBrk="1" hangingPunct="1"/>
            <a:r>
              <a:rPr lang="ru-RU" altLang="ru-RU">
                <a:latin typeface="Franklin Gothic Book" pitchFamily="34" charset="0"/>
              </a:rPr>
              <a:t>необходимой для строительства и содержания автомобильных дорог.</a:t>
            </a:r>
          </a:p>
        </p:txBody>
      </p:sp>
      <p:sp>
        <p:nvSpPr>
          <p:cNvPr id="21513" name="TextBox 9"/>
          <p:cNvSpPr txBox="1">
            <a:spLocks noChangeArrowheads="1"/>
          </p:cNvSpPr>
          <p:nvPr/>
        </p:nvSpPr>
        <p:spPr bwMode="auto">
          <a:xfrm>
            <a:off x="0" y="4286250"/>
            <a:ext cx="407193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altLang="ru-RU">
                <a:latin typeface="Franklin Gothic Book" pitchFamily="34" charset="0"/>
              </a:rPr>
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производимых на территории Российской Федерации,</a:t>
            </a:r>
          </a:p>
          <a:p>
            <a:pPr eaLnBrk="1" hangingPunct="1"/>
            <a:r>
              <a:rPr lang="ru-RU" altLang="ru-RU">
                <a:latin typeface="Franklin Gothic Book" pitchFamily="34" charset="0"/>
              </a:rPr>
              <a:t>подлежащие зачислению в местный бюджет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ostrovsky_rayon_c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0031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675" y="428625"/>
            <a:ext cx="561677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Уважаемые жители </a:t>
            </a:r>
            <a:r>
              <a:rPr lang="ru-RU" dirty="0" smtClean="0">
                <a:latin typeface="+mn-lt"/>
              </a:rPr>
              <a:t>пос. Карла Либкнехта!</a:t>
            </a:r>
            <a:endParaRPr lang="ru-RU" dirty="0">
              <a:latin typeface="+mn-lt"/>
            </a:endParaRP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+mn-lt"/>
              </a:rPr>
              <a:t>Бюджет </a:t>
            </a:r>
            <a:r>
              <a:rPr lang="ru-RU" sz="1400" dirty="0">
                <a:latin typeface="+mn-lt"/>
              </a:rPr>
              <a:t>муниципального </a:t>
            </a:r>
            <a:r>
              <a:rPr lang="ru-RU" sz="1400" dirty="0" smtClean="0">
                <a:latin typeface="+mn-lt"/>
              </a:rPr>
              <a:t>образования «поселок имени К. Либкнехта» Курчатовского района Курской области на </a:t>
            </a:r>
            <a:r>
              <a:rPr lang="ru-RU" sz="1400" dirty="0" smtClean="0">
                <a:latin typeface="+mn-lt"/>
              </a:rPr>
              <a:t>2017 год и плановый период 2018 и 2019 годов </a:t>
            </a:r>
            <a:r>
              <a:rPr lang="ru-RU" sz="1400" dirty="0">
                <a:latin typeface="+mn-lt"/>
              </a:rPr>
              <a:t>сформирован </a:t>
            </a:r>
            <a:r>
              <a:rPr lang="ru-RU" sz="1400" dirty="0" smtClean="0">
                <a:latin typeface="+mn-lt"/>
              </a:rPr>
              <a:t>с профицитом на 2017 год в сумме 2300000 руб. </a:t>
            </a:r>
            <a:r>
              <a:rPr lang="ru-RU" sz="1400" dirty="0">
                <a:latin typeface="+mn-lt"/>
              </a:rPr>
              <a:t>по доходам и расходам (</a:t>
            </a:r>
            <a:r>
              <a:rPr lang="ru-RU" sz="1400" dirty="0" smtClean="0">
                <a:latin typeface="+mn-lt"/>
              </a:rPr>
              <a:t>доходы</a:t>
            </a:r>
            <a:r>
              <a:rPr lang="en-US" sz="1400" dirty="0" smtClean="0">
                <a:latin typeface="+mn-lt"/>
              </a:rPr>
              <a:t>&gt;</a:t>
            </a:r>
            <a:r>
              <a:rPr lang="ru-RU" sz="1400" dirty="0" smtClean="0">
                <a:latin typeface="+mn-lt"/>
              </a:rPr>
              <a:t>расходам</a:t>
            </a:r>
            <a:r>
              <a:rPr lang="ru-RU" sz="1400" dirty="0">
                <a:latin typeface="+mn-lt"/>
              </a:rPr>
              <a:t>). </a:t>
            </a:r>
            <a:r>
              <a:rPr lang="ru-RU" sz="1400" dirty="0" smtClean="0">
                <a:latin typeface="+mn-lt"/>
              </a:rPr>
              <a:t>Плановый период 2018 и 2019 г. сформирован сбалансированным по доходам и расходам (доходы=расходы). </a:t>
            </a:r>
            <a:r>
              <a:rPr lang="ru-RU" sz="1400" dirty="0" smtClean="0">
                <a:latin typeface="+mn-lt"/>
              </a:rPr>
              <a:t>Приоритетными </a:t>
            </a:r>
            <a:r>
              <a:rPr lang="ru-RU" sz="1400" dirty="0">
                <a:latin typeface="+mn-lt"/>
              </a:rPr>
              <a:t>направлениями расходования бюджетных средств определены:</a:t>
            </a: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-выплата заработной платы с начислениями работникам бюджетной сферы;</a:t>
            </a: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-оплата потребленных топливно-энергетических ресурсов;</a:t>
            </a: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-уплата </a:t>
            </a:r>
            <a:r>
              <a:rPr lang="ru-RU" sz="1400" dirty="0" smtClean="0">
                <a:latin typeface="+mn-lt"/>
              </a:rPr>
              <a:t>налогов.</a:t>
            </a:r>
            <a:endParaRPr lang="ru-RU" sz="1400" dirty="0">
              <a:latin typeface="+mn-lt"/>
            </a:endParaRP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+mn-lt"/>
              </a:rPr>
              <a:t>Данный вариант бюджета для граждан поселка имени К. Либкнехта Курчатовского района Курской области </a:t>
            </a:r>
            <a:r>
              <a:rPr lang="ru-RU" sz="1400" dirty="0" smtClean="0">
                <a:latin typeface="+mn-lt"/>
              </a:rPr>
              <a:t>соответствует решению собрания депутатов поселка имени К. Либкнехта Курчатовского р-на Курской области от 28.12.2016 г. № 29 </a:t>
            </a:r>
            <a:endParaRPr lang="ru-RU" sz="1400" dirty="0" smtClean="0">
              <a:latin typeface="+mn-lt"/>
            </a:endParaRP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latin typeface="+mn-lt"/>
            </a:endParaRP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</a:endParaRP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34925" y="3716338"/>
            <a:ext cx="9109075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endParaRPr lang="ru-RU" altLang="ru-RU" sz="1400" dirty="0" smtClean="0">
              <a:latin typeface="Franklin Gothic Book" pitchFamily="34" charset="0"/>
            </a:endParaRPr>
          </a:p>
          <a:p>
            <a:pPr algn="just" eaLnBrk="1" hangingPunct="1"/>
            <a:endParaRPr lang="ru-RU" altLang="ru-RU" sz="1400" dirty="0">
              <a:latin typeface="Franklin Gothic Book" pitchFamily="34" charset="0"/>
            </a:endParaRPr>
          </a:p>
          <a:p>
            <a:pPr algn="just" eaLnBrk="1" hangingPunct="1"/>
            <a:r>
              <a:rPr lang="ru-RU" altLang="ru-RU" sz="1400" dirty="0" smtClean="0">
                <a:latin typeface="Franklin Gothic Book" pitchFamily="34" charset="0"/>
              </a:rPr>
              <a:t>Главный </a:t>
            </a:r>
            <a:r>
              <a:rPr lang="ru-RU" altLang="ru-RU" sz="1400" dirty="0">
                <a:latin typeface="Franklin Gothic Book" pitchFamily="34" charset="0"/>
              </a:rPr>
              <a:t>финансовый документ утверждается </a:t>
            </a:r>
            <a:r>
              <a:rPr lang="ru-RU" altLang="ru-RU" sz="1400" dirty="0" smtClean="0">
                <a:latin typeface="Franklin Gothic Book" pitchFamily="34" charset="0"/>
              </a:rPr>
              <a:t>Решением собрания депутатов пос. Кала Либкнехта   Курчатовского </a:t>
            </a:r>
            <a:r>
              <a:rPr lang="ru-RU" altLang="ru-RU" sz="1400" dirty="0">
                <a:latin typeface="Franklin Gothic Book" pitchFamily="34" charset="0"/>
              </a:rPr>
              <a:t>района Курской области, обсуждается на публичных слушаниях. При этом для нас важно ещё раз, в доступной форме, донести до жителей </a:t>
            </a:r>
            <a:r>
              <a:rPr lang="ru-RU" altLang="ru-RU" sz="1400" dirty="0" smtClean="0">
                <a:latin typeface="Franklin Gothic Book" pitchFamily="34" charset="0"/>
              </a:rPr>
              <a:t>поселка </a:t>
            </a:r>
            <a:r>
              <a:rPr lang="ru-RU" altLang="ru-RU" sz="1400" dirty="0">
                <a:latin typeface="Franklin Gothic Book" pitchFamily="34" charset="0"/>
              </a:rPr>
              <a:t>информацию о распределении бюджетных средств по приоритетным направлениям. Именно этому и способствует «Бюджет для граждан». Информация доходчиво раскрывает основные понятия о бюджетном процессе в муниципальном </a:t>
            </a:r>
            <a:r>
              <a:rPr lang="ru-RU" altLang="ru-RU" sz="1400" dirty="0" smtClean="0">
                <a:latin typeface="Franklin Gothic Book" pitchFamily="34" charset="0"/>
              </a:rPr>
              <a:t>образовании пос. Карла Либкнехта Курчатовского района Курской области </a:t>
            </a:r>
            <a:r>
              <a:rPr lang="ru-RU" altLang="ru-RU" sz="1400" dirty="0">
                <a:latin typeface="Franklin Gothic Book" pitchFamily="34" charset="0"/>
              </a:rPr>
              <a:t>и позволит каждому жителю изучить основные направления бюджетной </a:t>
            </a:r>
            <a:r>
              <a:rPr lang="ru-RU" altLang="ru-RU" sz="1400" dirty="0" smtClean="0">
                <a:latin typeface="Franklin Gothic Book" pitchFamily="34" charset="0"/>
              </a:rPr>
              <a:t>политики поселка.</a:t>
            </a:r>
            <a:endParaRPr lang="ru-RU" altLang="ru-RU" sz="1400" dirty="0">
              <a:latin typeface="Franklin Gothic Book" pitchFamily="34" charset="0"/>
            </a:endParaRPr>
          </a:p>
          <a:p>
            <a:pPr algn="just" eaLnBrk="1" hangingPunct="1"/>
            <a:endParaRPr lang="ru-RU" altLang="ru-RU" sz="1400" dirty="0">
              <a:latin typeface="Franklin Gothic Book" pitchFamily="34" charset="0"/>
            </a:endParaRPr>
          </a:p>
          <a:p>
            <a:pPr algn="just" eaLnBrk="1" hangingPunct="1"/>
            <a:r>
              <a:rPr lang="ru-RU" altLang="ru-RU" sz="1400" dirty="0">
                <a:latin typeface="Franklin Gothic Book" pitchFamily="34" charset="0"/>
              </a:rPr>
              <a:t>Мы открыты для Ваших замечаний и конструктивных предложений.</a:t>
            </a:r>
          </a:p>
          <a:p>
            <a:pPr algn="just" eaLnBrk="1" hangingPunct="1"/>
            <a:endParaRPr lang="ru-RU" altLang="ru-RU" sz="1400" dirty="0">
              <a:latin typeface="Franklin Gothic Book" pitchFamily="34" charset="0"/>
            </a:endParaRPr>
          </a:p>
          <a:p>
            <a:pPr algn="just" eaLnBrk="1" hangingPunct="1"/>
            <a:r>
              <a:rPr lang="ru-RU" altLang="ru-RU" dirty="0" smtClean="0">
                <a:latin typeface="Franklin Gothic Book" pitchFamily="34" charset="0"/>
              </a:rPr>
              <a:t>Глава поселка имени К. Либкнехта                                                              А.М. Туточкин</a:t>
            </a:r>
            <a:endParaRPr lang="ru-RU" altLang="ru-RU" dirty="0">
              <a:latin typeface="Franklin Gothic Book" pitchFamily="34" charset="0"/>
            </a:endParaRPr>
          </a:p>
        </p:txBody>
      </p:sp>
      <p:pic>
        <p:nvPicPr>
          <p:cNvPr id="11269" name="Picture 7" descr="Герб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262731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321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98500"/>
            <a:ext cx="4270375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5072063" y="1214438"/>
            <a:ext cx="364331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Муниципальный долг возникает в силу осуществления заимствований для погашения долговых обязательств и финансирования дефицита бюджета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214313" y="5357813"/>
            <a:ext cx="8715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Franklin Gothic Book" pitchFamily="34" charset="0"/>
              </a:rPr>
              <a:t>Муниципальный долг пос. им. Карла Либкнехта Курчатовского района Курской области </a:t>
            </a:r>
            <a:r>
              <a:rPr lang="ru-RU" altLang="ru-RU" sz="2400" dirty="0" smtClean="0">
                <a:latin typeface="Univers"/>
              </a:rPr>
              <a:t>=</a:t>
            </a:r>
            <a:r>
              <a:rPr lang="ru-RU" altLang="ru-RU" sz="2400" dirty="0" smtClean="0">
                <a:latin typeface="Univers"/>
              </a:rPr>
              <a:t>2300,0 </a:t>
            </a:r>
            <a:r>
              <a:rPr lang="ru-RU" altLang="ru-RU" sz="2400" dirty="0" smtClean="0">
                <a:latin typeface="Univers"/>
              </a:rPr>
              <a:t>тыс. руб.</a:t>
            </a:r>
            <a:endParaRPr lang="ru-RU" altLang="ru-RU" sz="2400" dirty="0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effectLst/>
              </a:rPr>
              <a:t>Основные показатели социально-экономического развития 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70200"/>
              </p:ext>
            </p:extLst>
          </p:nvPr>
        </p:nvGraphicFramePr>
        <p:xfrm>
          <a:off x="467543" y="1484784"/>
          <a:ext cx="8352928" cy="51125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31167"/>
                <a:gridCol w="1679919"/>
                <a:gridCol w="1080614"/>
                <a:gridCol w="1080614"/>
                <a:gridCol w="1080614"/>
              </a:tblGrid>
              <a:tr h="13009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показателя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Единицы измерения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Значения 2017 г.</a:t>
                      </a:r>
                      <a:endParaRPr lang="ru-RU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Значения 2018 г.</a:t>
                      </a:r>
                      <a:endParaRPr lang="ru-RU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Значения 2019 г.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413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Индекс промышленного производства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103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571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Индекс-дефлятор оптовых цен промышленной продукции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571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Темп роста объема реализации сельскохозяйственной продукции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571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Индекс-дефлятор цен сельскохозяйственной продукции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104,5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104,5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104,5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3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Фонд заработной платы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млн.рублей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160,6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162,2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166,1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3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Темп роста фонда заработной платы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102,4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322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Основные термины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89"/>
          </a:xfrm>
        </p:spPr>
        <p:txBody>
          <a:bodyPr/>
          <a:lstStyle/>
          <a:p>
            <a:pPr algn="just"/>
            <a:r>
              <a:rPr lang="ru-RU" sz="1200" b="1" u="sng" dirty="0"/>
              <a:t>Безвозмездные перечисления</a:t>
            </a:r>
            <a:r>
              <a:rPr lang="ru-RU" sz="1200" dirty="0"/>
              <a:t> осуществляются в рамках безвозмездной помощи (содействия) Российской Федерации, под которой понимаются средства, товары, предоставляемые Российской Федерации, субъектам РФ, органам государственной власти и местного самоуправления, а также выполняемые для них работы и оказываемые им услуги в качестве гуманитарной или технической помощи (содействия) на безвозмездной основе иностранными государствами, их федеративными или муниципальными образованиями, международными и иностранными учреждениями или некоммерческими организациями </a:t>
            </a:r>
            <a:r>
              <a:rPr lang="ru-RU" sz="1200" dirty="0" smtClean="0"/>
              <a:t>.</a:t>
            </a:r>
          </a:p>
          <a:p>
            <a:r>
              <a:rPr lang="ru-RU" sz="1200" b="1" u="sng" smtClean="0"/>
              <a:t>Собственные </a:t>
            </a:r>
            <a:r>
              <a:rPr lang="ru-RU" sz="1200" b="1" u="sng" dirty="0" smtClean="0"/>
              <a:t>(закрепленные) доходы</a:t>
            </a:r>
            <a:r>
              <a:rPr lang="ru-RU" sz="1200" dirty="0" smtClean="0"/>
              <a:t> - доходы, которые полностью или в твердо фиксированной доле (в %) на постоянной или договорной основе в установленном порядке поступают в соответствующий бюджет.</a:t>
            </a:r>
          </a:p>
          <a:p>
            <a:pPr algn="just"/>
            <a:r>
              <a:rPr lang="ru-RU" sz="1200" b="1" u="sng" dirty="0" smtClean="0"/>
              <a:t>Межбюджетные </a:t>
            </a:r>
            <a:r>
              <a:rPr lang="ru-RU" sz="1200" b="1" u="sng" dirty="0"/>
              <a:t>трансферты</a:t>
            </a:r>
            <a:r>
              <a:rPr lang="ru-RU" sz="1200" dirty="0"/>
              <a:t> 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pPr algn="just"/>
            <a:r>
              <a:rPr lang="ru-RU" sz="1200" b="1" u="sng" dirty="0"/>
              <a:t>Дотации</a:t>
            </a:r>
            <a:r>
              <a:rPr lang="ru-RU" sz="1200" dirty="0"/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использования;</a:t>
            </a:r>
          </a:p>
          <a:p>
            <a:pPr algn="just"/>
            <a:r>
              <a:rPr lang="ru-RU" sz="1200" b="1" u="sng" dirty="0"/>
              <a:t>Субвенция</a:t>
            </a:r>
            <a:r>
              <a:rPr lang="ru-RU" sz="1200" dirty="0"/>
              <a:t> - межбюджетные трансферты, предоставляемые бюджетам субъектов Российской Федерации в целях финансового обеспечения расходных обязательств субъектов Российской Федерации и (или) муниципальных образований, возникающих при выполнении полномочий Российской Федерации, переданных для осуществления органам государственной власти субъектов Российской Федерации и (или) органам местного самоуправления в установленном порядке.</a:t>
            </a:r>
          </a:p>
          <a:p>
            <a:pPr algn="just"/>
            <a:r>
              <a:rPr lang="ru-RU" sz="1200" b="1" u="sng" dirty="0"/>
              <a:t>Субсидия</a:t>
            </a:r>
            <a:r>
              <a:rPr lang="ru-RU" sz="1200" dirty="0"/>
              <a:t> - межбюджетные трансферты, предоставляемые бюджетам субъектов Российской Федерации в целях </a:t>
            </a:r>
            <a:r>
              <a:rPr lang="ru-RU" sz="1200" dirty="0" err="1"/>
              <a:t>софинансирования</a:t>
            </a:r>
            <a:r>
              <a:rPr lang="ru-RU" sz="1200" dirty="0"/>
  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и предметам совместного ведения Российской Федерации и субъектов Российской Федерации, и расходных обязательств по выполнению полномочий органов местного самоуправления по вопросам местного значения.</a:t>
            </a:r>
            <a:br>
              <a:rPr lang="ru-RU" sz="1200" dirty="0"/>
            </a:br>
            <a:r>
              <a:rPr lang="ru-RU" sz="1200" dirty="0"/>
              <a:t>Совокупность субсидий бюджетам субъектов Российской Федерации из федерального бюджета образует Федеральный фонд </a:t>
            </a:r>
            <a:r>
              <a:rPr lang="ru-RU" sz="1200" dirty="0" err="1"/>
              <a:t>софинансирования</a:t>
            </a:r>
            <a:r>
              <a:rPr lang="ru-RU" sz="1200" dirty="0"/>
              <a:t> расходов.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996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128987153749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4357688" y="785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>
              <a:latin typeface="Franklin Gothic Book" pitchFamily="34" charset="0"/>
            </a:endParaRP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4572000" y="357188"/>
            <a:ext cx="4286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endParaRPr lang="ru-RU" altLang="ru-RU" b="1">
              <a:latin typeface="Franklin Gothic Book" pitchFamily="34" charset="0"/>
            </a:endParaRPr>
          </a:p>
          <a:p>
            <a:pPr algn="just" eaLnBrk="1" hangingPunct="1"/>
            <a:r>
              <a:rPr lang="ru-RU" altLang="ru-RU" sz="2000" b="1">
                <a:latin typeface="Franklin Gothic Book" pitchFamily="34" charset="0"/>
              </a:rPr>
              <a:t>Бюджет – </a:t>
            </a:r>
            <a:r>
              <a:rPr lang="ru-RU" altLang="ru-RU" sz="2000">
                <a:latin typeface="Franklin Gothic Book" pitchFamily="34" charset="0"/>
              </a:rPr>
              <a:t>форма образования и расходования денежных средств,</a:t>
            </a:r>
          </a:p>
          <a:p>
            <a:pPr eaLnBrk="1" hangingPunct="1"/>
            <a:r>
              <a:rPr lang="ru-RU" altLang="ru-RU" sz="2000">
                <a:latin typeface="Franklin Gothic Book" pitchFamily="34" charset="0"/>
              </a:rPr>
              <a:t>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357188" y="3571875"/>
            <a:ext cx="457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Franklin Gothic Book" pitchFamily="34" charset="0"/>
              </a:rPr>
              <a:t>Бюджет  для граждан – </a:t>
            </a:r>
            <a:r>
              <a:rPr lang="ru-RU" altLang="ru-RU" sz="2000">
                <a:latin typeface="Franklin Gothic Book" pitchFamily="34" charset="0"/>
              </a:rPr>
              <a:t>аналитический документ, разрабатываемый в целях представления гражданам актуальной информации о бюджете в формате, доступном для широкого круга пользователей.</a:t>
            </a:r>
            <a:endParaRPr lang="ru-RU" altLang="ru-RU" sz="2000" b="1">
              <a:latin typeface="Franklin Gothic Book" pitchFamily="34" charset="0"/>
            </a:endParaRPr>
          </a:p>
        </p:txBody>
      </p:sp>
      <p:pic>
        <p:nvPicPr>
          <p:cNvPr id="12294" name="Рисунок 6" descr="9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071813"/>
            <a:ext cx="3857625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85750"/>
            <a:ext cx="31908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642938" y="857250"/>
            <a:ext cx="20002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ДОХОДЫ –это денежные </a:t>
            </a:r>
          </a:p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средства </a:t>
            </a:r>
          </a:p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поступающие </a:t>
            </a:r>
          </a:p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в бюджет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6215063" y="857250"/>
            <a:ext cx="24288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РАСХОДЫ – это денежные </a:t>
            </a:r>
          </a:p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средства</a:t>
            </a:r>
          </a:p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выплачиваемые </a:t>
            </a:r>
          </a:p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из бюджета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1428750" y="4429125"/>
            <a:ext cx="6143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Univers"/>
              </a:rPr>
              <a:t>ДОХОДЫ&gt;РАСХОДОВ =ПРОФИЦИТ БЮДЖЕТА</a:t>
            </a:r>
          </a:p>
          <a:p>
            <a:pPr algn="ctr" eaLnBrk="1" hangingPunct="1"/>
            <a:endParaRPr lang="ru-RU" altLang="ru-RU">
              <a:latin typeface="Univers"/>
            </a:endParaRPr>
          </a:p>
          <a:p>
            <a:pPr algn="ctr" eaLnBrk="1" hangingPunct="1"/>
            <a:r>
              <a:rPr lang="ru-RU" altLang="ru-RU">
                <a:latin typeface="Univers"/>
              </a:rPr>
              <a:t>РАСХОДЫ  &gt; ДОХОДОВ= ДЕФИЦИТ БЮДЖЕТА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599928"/>
              </p:ext>
            </p:extLst>
          </p:nvPr>
        </p:nvGraphicFramePr>
        <p:xfrm>
          <a:off x="857224" y="2143116"/>
          <a:ext cx="7572375" cy="421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500063" y="357188"/>
            <a:ext cx="82153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dirty="0">
                <a:solidFill>
                  <a:srgbClr val="000000"/>
                </a:solidFill>
                <a:latin typeface="Franklin Gothic Book" pitchFamily="34" charset="0"/>
              </a:rPr>
              <a:t>Доходная часть бюджета сформирована по двум основным </a:t>
            </a:r>
            <a:r>
              <a:rPr lang="ru-RU" altLang="ru-RU" sz="2000" dirty="0" err="1" smtClean="0">
                <a:solidFill>
                  <a:srgbClr val="000000"/>
                </a:solidFill>
                <a:latin typeface="Franklin Gothic Book" pitchFamily="34" charset="0"/>
              </a:rPr>
              <a:t>руппам</a:t>
            </a:r>
            <a:r>
              <a:rPr lang="ru-RU" altLang="ru-RU" sz="2000" dirty="0">
                <a:solidFill>
                  <a:srgbClr val="000000"/>
                </a:solidFill>
                <a:latin typeface="Franklin Gothic Book" pitchFamily="34" charset="0"/>
              </a:rPr>
              <a:t>:</a:t>
            </a:r>
          </a:p>
          <a:p>
            <a:pPr algn="ctr" eaLnBrk="1" hangingPunct="1"/>
            <a:endParaRPr lang="ru-RU" altLang="ru-RU" sz="2000" dirty="0">
              <a:solidFill>
                <a:srgbClr val="000000"/>
              </a:solidFill>
              <a:latin typeface="Franklin Gothic Book" pitchFamily="34" charset="0"/>
            </a:endParaRPr>
          </a:p>
          <a:p>
            <a:pPr algn="ctr" eaLnBrk="1" hangingPunct="1"/>
            <a:r>
              <a:rPr lang="ru-RU" altLang="ru-RU" sz="2000" dirty="0">
                <a:solidFill>
                  <a:srgbClr val="000000"/>
                </a:solidFill>
                <a:latin typeface="Franklin Gothic Book" pitchFamily="34" charset="0"/>
              </a:rPr>
              <a:t>Общий объём доходов в </a:t>
            </a:r>
            <a:r>
              <a:rPr lang="ru-RU" altLang="ru-RU" sz="2000" dirty="0" smtClean="0">
                <a:solidFill>
                  <a:srgbClr val="000000"/>
                </a:solidFill>
                <a:latin typeface="Franklin Gothic Book" pitchFamily="34" charset="0"/>
              </a:rPr>
              <a:t>2017 </a:t>
            </a:r>
            <a:r>
              <a:rPr lang="ru-RU" altLang="ru-RU" sz="2000" dirty="0">
                <a:solidFill>
                  <a:srgbClr val="000000"/>
                </a:solidFill>
                <a:latin typeface="Franklin Gothic Book" pitchFamily="34" charset="0"/>
              </a:rPr>
              <a:t>году </a:t>
            </a:r>
            <a:r>
              <a:rPr lang="ru-RU" altLang="ru-RU" sz="2000" dirty="0" smtClean="0">
                <a:solidFill>
                  <a:srgbClr val="000000"/>
                </a:solidFill>
                <a:latin typeface="Franklin Gothic Book" pitchFamily="34" charset="0"/>
              </a:rPr>
              <a:t>14899,5 </a:t>
            </a:r>
            <a:r>
              <a:rPr lang="ru-RU" altLang="ru-RU" sz="2000" dirty="0" err="1">
                <a:solidFill>
                  <a:srgbClr val="000000"/>
                </a:solidFill>
                <a:latin typeface="Franklin Gothic Book" pitchFamily="34" charset="0"/>
              </a:rPr>
              <a:t>тыс.руб</a:t>
            </a:r>
            <a:r>
              <a:rPr lang="ru-RU" altLang="ru-RU" sz="2000" dirty="0">
                <a:solidFill>
                  <a:srgbClr val="000000"/>
                </a:solidFill>
                <a:latin typeface="Franklin Gothic Book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dirty="0">
                <a:solidFill>
                  <a:srgbClr val="000000"/>
                </a:solidFill>
                <a:latin typeface="Franklin Gothic Book" pitchFamily="34" charset="0"/>
              </a:rPr>
              <a:t>Доходная часть бюджета сформирована по двум основным группам:</a:t>
            </a:r>
          </a:p>
          <a:p>
            <a:pPr algn="ctr" eaLnBrk="1" hangingPunct="1"/>
            <a:endParaRPr lang="ru-RU" altLang="ru-RU" sz="800" dirty="0">
              <a:solidFill>
                <a:srgbClr val="000000"/>
              </a:solidFill>
              <a:latin typeface="Franklin Gothic Book" pitchFamily="34" charset="0"/>
            </a:endParaRPr>
          </a:p>
          <a:p>
            <a:pPr algn="ctr" eaLnBrk="1" hangingPunct="1"/>
            <a:r>
              <a:rPr lang="ru-RU" altLang="ru-RU" dirty="0">
                <a:solidFill>
                  <a:srgbClr val="000000"/>
                </a:solidFill>
                <a:latin typeface="Franklin Gothic Book" pitchFamily="34" charset="0"/>
              </a:rPr>
              <a:t>Общий объём доходов в </a:t>
            </a:r>
            <a:r>
              <a:rPr lang="ru-RU" altLang="ru-RU" dirty="0" smtClean="0">
                <a:solidFill>
                  <a:srgbClr val="000000"/>
                </a:solidFill>
                <a:latin typeface="Franklin Gothic Book" pitchFamily="34" charset="0"/>
              </a:rPr>
              <a:t>2018 </a:t>
            </a:r>
            <a:r>
              <a:rPr lang="ru-RU" altLang="ru-RU" dirty="0">
                <a:solidFill>
                  <a:srgbClr val="000000"/>
                </a:solidFill>
                <a:latin typeface="Franklin Gothic Book" pitchFamily="34" charset="0"/>
              </a:rPr>
              <a:t>году </a:t>
            </a:r>
            <a:r>
              <a:rPr lang="ru-RU" altLang="ru-RU" dirty="0" smtClean="0">
                <a:solidFill>
                  <a:srgbClr val="000000"/>
                </a:solidFill>
                <a:latin typeface="Franklin Gothic Book" pitchFamily="34" charset="0"/>
              </a:rPr>
              <a:t>14285,5 </a:t>
            </a:r>
            <a:r>
              <a:rPr lang="ru-RU" altLang="ru-RU" dirty="0" err="1">
                <a:solidFill>
                  <a:srgbClr val="000000"/>
                </a:solidFill>
                <a:latin typeface="Franklin Gothic Book" pitchFamily="34" charset="0"/>
              </a:rPr>
              <a:t>тыс.руб</a:t>
            </a:r>
            <a:r>
              <a:rPr lang="ru-RU" altLang="ru-RU" dirty="0">
                <a:solidFill>
                  <a:srgbClr val="000000"/>
                </a:solidFill>
                <a:latin typeface="Franklin Gothic Book" pitchFamily="34" charset="0"/>
              </a:rPr>
              <a:t>.</a:t>
            </a:r>
            <a:endParaRPr lang="ru-RU" altLang="ru-RU" dirty="0">
              <a:solidFill>
                <a:srgbClr val="000000"/>
              </a:solidFill>
              <a:latin typeface="Franklin Gothic Book" pitchFamily="34" charset="0"/>
            </a:endParaRPr>
          </a:p>
        </p:txBody>
      </p:sp>
      <p:graphicFrame>
        <p:nvGraphicFramePr>
          <p:cNvPr id="3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157119"/>
              </p:ext>
            </p:extLst>
          </p:nvPr>
        </p:nvGraphicFramePr>
        <p:xfrm>
          <a:off x="857224" y="2143116"/>
          <a:ext cx="7572375" cy="421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8719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dirty="0">
                <a:solidFill>
                  <a:srgbClr val="000000"/>
                </a:solidFill>
                <a:latin typeface="Franklin Gothic Book" pitchFamily="34" charset="0"/>
              </a:rPr>
              <a:t>Доходная часть бюджета сформирована по двум основным группам:</a:t>
            </a:r>
          </a:p>
          <a:p>
            <a:pPr algn="ctr" eaLnBrk="1" hangingPunct="1"/>
            <a:endParaRPr lang="ru-RU" altLang="ru-RU" sz="800" dirty="0">
              <a:solidFill>
                <a:srgbClr val="000000"/>
              </a:solidFill>
              <a:latin typeface="Franklin Gothic Book" pitchFamily="34" charset="0"/>
            </a:endParaRPr>
          </a:p>
          <a:p>
            <a:pPr algn="ctr" eaLnBrk="1" hangingPunct="1"/>
            <a:r>
              <a:rPr lang="ru-RU" altLang="ru-RU" dirty="0">
                <a:solidFill>
                  <a:srgbClr val="000000"/>
                </a:solidFill>
                <a:latin typeface="Franklin Gothic Book" pitchFamily="34" charset="0"/>
              </a:rPr>
              <a:t>Общий объём доходов в </a:t>
            </a:r>
            <a:r>
              <a:rPr lang="ru-RU" altLang="ru-RU" dirty="0" smtClean="0">
                <a:solidFill>
                  <a:srgbClr val="000000"/>
                </a:solidFill>
                <a:latin typeface="Franklin Gothic Book" pitchFamily="34" charset="0"/>
              </a:rPr>
              <a:t>2019 </a:t>
            </a:r>
            <a:r>
              <a:rPr lang="ru-RU" altLang="ru-RU" dirty="0">
                <a:solidFill>
                  <a:srgbClr val="000000"/>
                </a:solidFill>
                <a:latin typeface="Franklin Gothic Book" pitchFamily="34" charset="0"/>
              </a:rPr>
              <a:t>году </a:t>
            </a:r>
            <a:r>
              <a:rPr lang="ru-RU" altLang="ru-RU" dirty="0" smtClean="0">
                <a:solidFill>
                  <a:srgbClr val="000000"/>
                </a:solidFill>
                <a:latin typeface="Franklin Gothic Book" pitchFamily="34" charset="0"/>
              </a:rPr>
              <a:t>114448,3 </a:t>
            </a:r>
            <a:r>
              <a:rPr lang="ru-RU" altLang="ru-RU" dirty="0" err="1">
                <a:solidFill>
                  <a:srgbClr val="000000"/>
                </a:solidFill>
                <a:latin typeface="Franklin Gothic Book" pitchFamily="34" charset="0"/>
              </a:rPr>
              <a:t>тыс.руб</a:t>
            </a:r>
            <a:r>
              <a:rPr lang="ru-RU" altLang="ru-RU" dirty="0">
                <a:solidFill>
                  <a:srgbClr val="000000"/>
                </a:solidFill>
                <a:latin typeface="Franklin Gothic Book" pitchFamily="34" charset="0"/>
              </a:rPr>
              <a:t>.</a:t>
            </a:r>
            <a:endParaRPr lang="ru-RU" altLang="ru-RU" dirty="0">
              <a:solidFill>
                <a:srgbClr val="000000"/>
              </a:solidFill>
              <a:latin typeface="Franklin Gothic Book" pitchFamily="34" charset="0"/>
            </a:endParaRPr>
          </a:p>
        </p:txBody>
      </p:sp>
      <p:graphicFrame>
        <p:nvGraphicFramePr>
          <p:cNvPr id="3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705751"/>
              </p:ext>
            </p:extLst>
          </p:nvPr>
        </p:nvGraphicFramePr>
        <p:xfrm>
          <a:off x="857224" y="2143116"/>
          <a:ext cx="7572375" cy="421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2330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870560"/>
              </p:ext>
            </p:extLst>
          </p:nvPr>
        </p:nvGraphicFramePr>
        <p:xfrm>
          <a:off x="336550" y="1414463"/>
          <a:ext cx="8470900" cy="50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57188" y="214313"/>
            <a:ext cx="83581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Franklin Gothic Book" pitchFamily="34" charset="0"/>
              </a:rPr>
              <a:t>Структура собственных доходов бюджета </a:t>
            </a:r>
            <a:r>
              <a:rPr lang="ru-RU" altLang="ru-RU" sz="2400" dirty="0" smtClean="0">
                <a:latin typeface="Franklin Gothic Book" pitchFamily="34" charset="0"/>
              </a:rPr>
              <a:t>пос. им. Карла Либкнехта Курчатовского района Курской области, </a:t>
            </a:r>
            <a:r>
              <a:rPr lang="ru-RU" altLang="ru-RU" sz="2400" dirty="0" smtClean="0">
                <a:latin typeface="Franklin Gothic Book" pitchFamily="34" charset="0"/>
              </a:rPr>
              <a:t>2017 г. 11632,7тыс.руб</a:t>
            </a:r>
            <a:r>
              <a:rPr lang="ru-RU" altLang="ru-RU" sz="2400" dirty="0">
                <a:latin typeface="Franklin Gothic Book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dirty="0">
                <a:latin typeface="Franklin Gothic Book" pitchFamily="34" charset="0"/>
              </a:rPr>
              <a:t>Структура собственных доходов бюджета пос. им. Карла Либкнехта Курчатовского района Курской области</a:t>
            </a:r>
            <a:r>
              <a:rPr lang="ru-RU" altLang="ru-RU" dirty="0" smtClean="0">
                <a:latin typeface="Franklin Gothic Book" pitchFamily="34" charset="0"/>
              </a:rPr>
              <a:t>, 2018 г. 11644,4тыс.руб</a:t>
            </a:r>
            <a:r>
              <a:rPr lang="ru-RU" altLang="ru-RU" dirty="0">
                <a:latin typeface="Franklin Gothic Book" pitchFamily="34" charset="0"/>
              </a:rPr>
              <a:t>.</a:t>
            </a:r>
            <a:endParaRPr lang="ru-RU" altLang="ru-RU" dirty="0">
              <a:latin typeface="Franklin Gothic Book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563094"/>
              </p:ext>
            </p:extLst>
          </p:nvPr>
        </p:nvGraphicFramePr>
        <p:xfrm>
          <a:off x="336550" y="1414463"/>
          <a:ext cx="8470900" cy="50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5934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4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1314</TotalTime>
  <Words>1134</Words>
  <Application>Microsoft Office PowerPoint</Application>
  <PresentationFormat>Экран (4:3)</PresentationFormat>
  <Paragraphs>144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Бюджет для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Удельный вес расходов в разрезе функциональной структуры в общем объёме бюджета пос. им. Карла Либкнехта Курчатовского района Курской области на 2017 год (12599,4 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показатели социально-экономического развития </vt:lpstr>
      <vt:lpstr>Основные термины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Vera</dc:creator>
  <cp:lastModifiedBy>user</cp:lastModifiedBy>
  <cp:revision>101</cp:revision>
  <cp:lastPrinted>2015-11-24T06:45:12Z</cp:lastPrinted>
  <dcterms:modified xsi:type="dcterms:W3CDTF">2017-02-03T10:32:35Z</dcterms:modified>
</cp:coreProperties>
</file>